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893" r:id="rId2"/>
    <p:sldId id="1085" r:id="rId3"/>
    <p:sldId id="1061" r:id="rId4"/>
    <p:sldId id="1079" r:id="rId5"/>
    <p:sldId id="999" r:id="rId6"/>
    <p:sldId id="1017" r:id="rId7"/>
    <p:sldId id="1020" r:id="rId8"/>
    <p:sldId id="1022" r:id="rId9"/>
    <p:sldId id="1096" r:id="rId10"/>
    <p:sldId id="1019" r:id="rId11"/>
    <p:sldId id="1024" r:id="rId12"/>
    <p:sldId id="1028" r:id="rId13"/>
    <p:sldId id="1083" r:id="rId14"/>
    <p:sldId id="1084" r:id="rId15"/>
    <p:sldId id="1093" r:id="rId16"/>
    <p:sldId id="1094" r:id="rId17"/>
    <p:sldId id="1095" r:id="rId18"/>
    <p:sldId id="1097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howGuides="1">
      <p:cViewPr varScale="1">
        <p:scale>
          <a:sx n="93" d="100"/>
          <a:sy n="93" d="100"/>
        </p:scale>
        <p:origin x="114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#7DK0KA" TargetMode="External"/><Relationship Id="rId2" Type="http://schemas.openxmlformats.org/officeDocument/2006/relationships/hyperlink" Target="https://docs.cntd.ru/document/1301373571#7DK0KB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110007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5729076?marke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Q0KB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ultant.ru/document/cons_doc_LAW_439909/029b63228390bf26543c0d111517c7d87a16fdfa/#dst10007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40174/95d9ecc180e13e58ff632723375f109b36986b8c/" TargetMode="External"/><Relationship Id="rId2" Type="http://schemas.openxmlformats.org/officeDocument/2006/relationships/hyperlink" Target="https://www.consultant.ru/document/cons_doc_LAW_140174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1#7DG0K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2058812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Государственная итоговая аттестация </a:t>
            </a:r>
          </a:p>
          <a:p>
            <a:pPr algn="ctr"/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11 класс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6874" y="26064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</a:rPr>
              <a:t>ГИА-11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Формы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ГИА проводится: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 (базового и профильного уровней) </a:t>
            </a:r>
            <a:r>
              <a:rPr lang="ru-RU" sz="14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(п.56.Участники ГИА, получившие неудовлетворительный результат на ЕГЭ по математике, вправе изменить выбранный ими ранее уровень ЕГЭ по математике для повторного участия в ЕГЭ в резервные сроки).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Э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кзамены на добровольной основе (для поступления в вузы):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немецкий, французский, испанский и китайский),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литература.</a:t>
            </a:r>
            <a:endParaRPr lang="ru-RU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AA6BA7-86D8-16B1-71EC-D39D27936A35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ПЕРЕЧЕНЬ ЭКЗАМЕНОВ</a:t>
            </a:r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91970" y="32262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</a:rPr>
              <a:t>ГИА-11 </a:t>
            </a:r>
          </a:p>
          <a:p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выбранных учебных предметов, уровня ЕГЭ по математике (базовый или профильный),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7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10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экзаменах (далее - заявления об участии в экзаменах) подаются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февраля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включительно: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458126" y="4077072"/>
            <a:ext cx="8227748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обучающимися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- в образовательные организации, в которых обучающиеся осваивают образовательные программы среднего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ЗАПОЛНЯЕМ ВМЕСТЕ. БУДЕТ ОРГАНИЗОВАН КЛАССНЫЙ ЧАС С ЗАВУЧЕМ.</a:t>
            </a:r>
          </a:p>
          <a:p>
            <a:pPr algn="ctr" fontAlgn="base"/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ОТСУТСТВИИ В УКАЗАННЫЙ В РАСПИСАНИИ ДЕНЬ </a:t>
            </a:r>
          </a:p>
          <a:p>
            <a:pPr algn="ctr" fontAlgn="base"/>
            <a:r>
              <a:rPr lang="ru-RU" sz="1600" b="1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ПОДОЙТИ К ЗАВУЧУ ЛИЧНО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4B2538-DA9A-1493-DD6D-6350382CB567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61158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</a:rPr>
              <a:t>ГИА-11 </a:t>
            </a:r>
            <a:endParaRPr lang="ru-RU" b="1" dirty="0" smtClean="0">
              <a:solidFill>
                <a:srgbClr val="22272F"/>
              </a:solidFill>
            </a:endParaRP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Организация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FB9F25-9B92-A62C-7F17-3E226D2B2622}"/>
              </a:ext>
            </a:extLst>
          </p:cNvPr>
          <p:cNvSpPr txBox="1"/>
          <p:nvPr/>
        </p:nvSpPr>
        <p:spPr>
          <a:xfrm>
            <a:off x="251564" y="1042220"/>
            <a:ext cx="40611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Экзамены проводятся в досрочный, основной и дополнительный периоды. В каждом из периодов проведения экзаменов предусматриваются резервные сроки.</a:t>
            </a:r>
            <a:endParaRPr lang="ru-RU" sz="1000" i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004048" y="326427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8F8F11-7A93-5558-0979-326047369F81}"/>
              </a:ext>
            </a:extLst>
          </p:cNvPr>
          <p:cNvSpPr txBox="1"/>
          <p:nvPr/>
        </p:nvSpPr>
        <p:spPr>
          <a:xfrm>
            <a:off x="5436096" y="2111144"/>
            <a:ext cx="3483040" cy="2161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ЕГЭ по всем учебным предметам начинается в </a:t>
            </a: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ctr">
              <a:lnSpc>
                <a:spcPct val="150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местному времени.</a:t>
            </a:r>
            <a:endParaRPr lang="ru-RU" sz="1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91F852-72A9-4FFE-8745-3AD46B3F0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00" y="1630949"/>
            <a:ext cx="4540148" cy="4994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307E31C-0D67-4872-BD66-67F09EF22C75}"/>
              </a:ext>
            </a:extLst>
          </p:cNvPr>
          <p:cNvSpPr/>
          <p:nvPr/>
        </p:nvSpPr>
        <p:spPr>
          <a:xfrm>
            <a:off x="4831246" y="7829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8293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ДАТЫ ЭКЗАМЕНОВ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ECFD9B-4FA4-940C-7CEC-C348D16B98FD}"/>
              </a:ext>
            </a:extLst>
          </p:cNvPr>
          <p:cNvSpPr txBox="1"/>
          <p:nvPr/>
        </p:nvSpPr>
        <p:spPr>
          <a:xfrm>
            <a:off x="16913" y="723780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Основной этап. Для других категорий участников ГИА смотрим в Приказе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6E1D23-775C-4192-98EF-8E7DD0BE1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4776"/>
            <a:ext cx="8359543" cy="403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137C0A5-C17D-4F97-84DA-337666654B99}"/>
              </a:ext>
            </a:extLst>
          </p:cNvPr>
          <p:cNvSpPr/>
          <p:nvPr/>
        </p:nvSpPr>
        <p:spPr>
          <a:xfrm>
            <a:off x="133473" y="17044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http://publication.pravo.gov.ru/document/0001202412110007</a:t>
            </a:r>
            <a:r>
              <a:rPr lang="ru-R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487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>
            <a:extLst>
              <a:ext uri="{FF2B5EF4-FFF2-40B4-BE49-F238E27FC236}">
                <a16:creationId xmlns:a16="http://schemas.microsoft.com/office/drawing/2014/main" id="{F5DDF169-131D-1AA0-8F7D-38A453EB783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10083140" y="247173"/>
            <a:ext cx="5163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664B91-456C-4535-D8F1-C40A26AB8CB4}"/>
              </a:ext>
            </a:extLst>
          </p:cNvPr>
          <p:cNvSpPr txBox="1"/>
          <p:nvPr/>
        </p:nvSpPr>
        <p:spPr>
          <a:xfrm>
            <a:off x="5153756" y="292893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ВРЕМЯ ЭКЗАМЕНОВ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A8D57-8B7C-A530-4F50-0C6AAF25D762}"/>
              </a:ext>
            </a:extLst>
          </p:cNvPr>
          <p:cNvSpPr txBox="1"/>
          <p:nvPr/>
        </p:nvSpPr>
        <p:spPr>
          <a:xfrm>
            <a:off x="827584" y="1119810"/>
            <a:ext cx="7992888" cy="4734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 ЕГЭ: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биологии, информатике, литературе, математике профильного уровня, физике составляет 3 часа 55 минут (235 минут);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истории, обществознанию, русскому языку, химии – 3 часа 30 минут (210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иностранным языкам (английский, испанский, немецкий, французский) (письменная часть) – 3 часа 10 минут (190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географии, иностранному языку (китайский) (письменная часть), математике базового уровня – 3 часа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(180 минут);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иностранным языкам (английский, испанский, немецкий, французский) (устная часть) – 17 минут; по иностранному языку (китайский) (устная часть) – 14 минут.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A8BF1C-BBA9-6B32-8DFA-274AE9A8B884}"/>
              </a:ext>
            </a:extLst>
          </p:cNvPr>
          <p:cNvSpPr txBox="1"/>
          <p:nvPr/>
        </p:nvSpPr>
        <p:spPr>
          <a:xfrm>
            <a:off x="971600" y="6021288"/>
            <a:ext cx="7432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Дополнительную информацию по экзаменам смотрите </a:t>
            </a:r>
          </a:p>
          <a:p>
            <a:pPr algn="ctr"/>
            <a:r>
              <a:rPr lang="ru-RU" b="1" i="1" dirty="0">
                <a:solidFill>
                  <a:srgbClr val="FF0000"/>
                </a:solidFill>
              </a:rPr>
              <a:t>в </a:t>
            </a:r>
            <a:r>
              <a:rPr lang="ru-RU" b="1" i="1" dirty="0" smtClean="0">
                <a:solidFill>
                  <a:srgbClr val="FF0000"/>
                </a:solidFill>
              </a:rPr>
              <a:t>ПАМЯТКЕ на сайте школы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85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C37CB3-2FC1-4739-BF16-4036EF677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10616"/>
            <a:ext cx="5112568" cy="551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88A9589-FEC5-499F-9F4D-BF26FCC1CC7B}"/>
              </a:ext>
            </a:extLst>
          </p:cNvPr>
          <p:cNvSpPr/>
          <p:nvPr/>
        </p:nvSpPr>
        <p:spPr>
          <a:xfrm>
            <a:off x="5367390" y="70282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>
                <a:hlinkClick r:id="rId3"/>
              </a:rPr>
              <a:t>https://docs.cntd.ru/document/1305729076?marker</a:t>
            </a:r>
            <a:r>
              <a:rPr lang="ru-RU" sz="12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57681-5C2B-4E0F-A782-74F1A71C1B11}"/>
              </a:ext>
            </a:extLst>
          </p:cNvPr>
          <p:cNvSpPr txBox="1"/>
          <p:nvPr/>
        </p:nvSpPr>
        <p:spPr>
          <a:xfrm>
            <a:off x="-108520" y="217247"/>
            <a:ext cx="936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</a:t>
            </a:r>
          </a:p>
        </p:txBody>
      </p:sp>
    </p:spTree>
    <p:extLst>
      <p:ext uri="{BB962C8B-B14F-4D97-AF65-F5344CB8AC3E}">
        <p14:creationId xmlns:p14="http://schemas.microsoft.com/office/powerpoint/2010/main" val="987707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EAABEA-4A6B-4E3C-9BA5-C730728535CA}"/>
              </a:ext>
            </a:extLst>
          </p:cNvPr>
          <p:cNvSpPr/>
          <p:nvPr/>
        </p:nvSpPr>
        <p:spPr>
          <a:xfrm>
            <a:off x="251520" y="764704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5. Дополнить пунктами 97_1-97_3 следующего содержания: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"97_1. Участники ГИА вправе в дополнительные дни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один раз пересдать ЕГЭ по одному учебному предмету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своему выбору из числа учебных предметов, сданных в текущем году (году сдачи экзамена), а также из числа учебных предметов, сданных в X классе в случае, установленном абзацем первым пункта 8 Порядка.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если участник ГИА изъявил желание в дополнительные дни пересдать ЕГЭ по математике, сданный в текущем году (году сдачи экзамена) или сданный в X классе в случае, установленном абзацем первым пункта 8 Порядка, участник ГИА вправе изменить сданный уровень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558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727D22-4D05-4656-B3E9-C0E9B3954576}"/>
              </a:ext>
            </a:extLst>
          </p:cNvPr>
          <p:cNvSpPr/>
          <p:nvPr/>
        </p:nvSpPr>
        <p:spPr>
          <a:xfrm>
            <a:off x="359532" y="7513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97_2. Участники ГИА, указанные в пункте 97_1 Порядка, подают в ГЭК заявления с указанием пересдаваемого учебного предмета ЕГЭ.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В случае пересдачи участниками ГИА, указанными в абзаце втором пункта 97_1 Порядка, ЕГЭ по математике в заявлении указывается также уровень (базовый или профильный) пересдаваемого ЕГЭ по математике.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Указанные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заявления подаются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участниками ГИА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не ранее шести рабочих дней и не позднее двух рабочих дней до дня экзамена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, пересдаваемого в дополнительный день.</a:t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indent="363538" algn="just" fontAlgn="base"/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97_3. В случаях, установленных пунктом 97_1 Порядка,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предыдущий результат ЕГЭ 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по пересдаваемому учебному предмету, полученный участником ГИА в текущем году (году сдачи экзамена) (полученный в X классе в случае, установленном абзацем первым пункта 8 Порядка),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</a:rPr>
              <a:t>аннулируется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решением председателя ГЭК.".</a:t>
            </a: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14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05BC813-AB55-4B13-AA4E-2E58C36E0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32" y="1556792"/>
            <a:ext cx="7978336" cy="25662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BA6E44-85AF-4524-9033-1C7757D1AF21}"/>
              </a:ext>
            </a:extLst>
          </p:cNvPr>
          <p:cNvSpPr txBox="1"/>
          <p:nvPr/>
        </p:nvSpPr>
        <p:spPr>
          <a:xfrm>
            <a:off x="-108520" y="217247"/>
            <a:ext cx="9361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Дополнительные дни </a:t>
            </a:r>
          </a:p>
          <a:p>
            <a:pPr algn="ctr"/>
            <a:r>
              <a:rPr lang="ru-RU" sz="2000" b="1" i="1" dirty="0">
                <a:solidFill>
                  <a:srgbClr val="FF0000"/>
                </a:solidFill>
              </a:rPr>
              <a:t>для пересдачи 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</a:rPr>
              <a:t>по своему желанию ЕГЭ по одному учебному предмету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0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836EA1-225C-70B2-AD68-39DA28A1ADC7}"/>
              </a:ext>
            </a:extLst>
          </p:cNvPr>
          <p:cNvSpPr/>
          <p:nvPr/>
        </p:nvSpPr>
        <p:spPr>
          <a:xfrm>
            <a:off x="215516" y="97654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сочинение (изложение)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42755-DBC9-5AC9-5D0B-59A19DBA7458}"/>
              </a:ext>
            </a:extLst>
          </p:cNvPr>
          <p:cNvSpPr txBox="1"/>
          <p:nvPr/>
        </p:nvSpPr>
        <p:spPr>
          <a:xfrm>
            <a:off x="539552" y="1053898"/>
            <a:ext cx="80648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Общая информация:</a:t>
            </a:r>
          </a:p>
          <a:p>
            <a:r>
              <a:rPr lang="ru-RU" sz="3200" dirty="0"/>
              <a:t>Результатом итогового сочинения является «зачет» – допуск к ГИА или «незачет».</a:t>
            </a:r>
          </a:p>
          <a:p>
            <a:pPr algn="ctr"/>
            <a:endParaRPr lang="ru-RU" sz="3200" i="1" dirty="0"/>
          </a:p>
          <a:p>
            <a:pPr algn="ctr"/>
            <a:r>
              <a:rPr lang="ru-RU" sz="3200" i="1" dirty="0"/>
              <a:t>При отрицательном результате есть возможность пересдачи.</a:t>
            </a:r>
          </a:p>
          <a:p>
            <a:endParaRPr lang="ru-RU" sz="3200" dirty="0"/>
          </a:p>
          <a:p>
            <a:r>
              <a:rPr lang="ru-RU" sz="3200" dirty="0"/>
              <a:t>Основная дата: 04.12.2024г.</a:t>
            </a:r>
          </a:p>
          <a:p>
            <a:r>
              <a:rPr lang="ru-RU" sz="3200" dirty="0"/>
              <a:t>Время написания: 3ч. 55 мин.</a:t>
            </a:r>
          </a:p>
          <a:p>
            <a:endParaRPr lang="ru-RU" sz="3200" dirty="0"/>
          </a:p>
          <a:p>
            <a:pPr algn="ctr"/>
            <a:r>
              <a:rPr lang="ru-RU" sz="3200" i="1" dirty="0"/>
              <a:t>Даты пересдачи: 5февраля, 2 апреля 2025г. </a:t>
            </a:r>
          </a:p>
        </p:txBody>
      </p:sp>
    </p:spTree>
    <p:extLst>
      <p:ext uri="{BB962C8B-B14F-4D97-AF65-F5344CB8AC3E}">
        <p14:creationId xmlns:p14="http://schemas.microsoft.com/office/powerpoint/2010/main" val="5641194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22272F"/>
                </a:solidFill>
              </a:rPr>
              <a:t>ГИА-11</a:t>
            </a:r>
            <a:endParaRPr lang="ru-RU" b="1" dirty="0">
              <a:solidFill>
                <a:srgbClr val="22272F"/>
              </a:solidFill>
            </a:endParaRP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8100B7-1197-9133-416D-2D0569D1DC58}"/>
              </a:ext>
            </a:extLst>
          </p:cNvPr>
          <p:cNvSpPr txBox="1"/>
          <p:nvPr/>
        </p:nvSpPr>
        <p:spPr>
          <a:xfrm>
            <a:off x="252745" y="908720"/>
            <a:ext cx="86769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проведения итогового сочинения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(изложения):</a:t>
            </a: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среднего общего образования;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сочинении (изложении) подаются лицами, указанными в </a:t>
            </a:r>
            <a:r>
              <a:rPr lang="ru-RU" sz="16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7 Порядка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лично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их родителями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при предъявлении документов, удостоверяющих личность, или </a:t>
            </a:r>
            <a:r>
              <a:rPr lang="ru-RU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уполномоченными лицами </a:t>
            </a:r>
            <a:r>
              <a:rPr lang="ru-RU" sz="1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предъявлении документов, удостоверяющих личность, и доверенности.</a:t>
            </a:r>
          </a:p>
          <a:p>
            <a:pPr algn="just" fontAlgn="base"/>
            <a:endParaRPr lang="ru-RU" sz="16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b="0" i="1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заявлений об участии в итоговом сочинении (изложении)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4D555D-BFC8-145E-4CDC-545DB91F0528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ПОДАЧА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322446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15516" y="151029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</a:rPr>
              <a:t>ГИА-11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Итоговое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сочинение (изложение)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1571BEA9-0921-1E51-53D6-62DC9ABE6A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4701654" y="1485662"/>
            <a:ext cx="9373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8FDB27-001B-5ECB-BB8D-78754FE7A9FD}"/>
              </a:ext>
            </a:extLst>
          </p:cNvPr>
          <p:cNvSpPr txBox="1"/>
          <p:nvPr/>
        </p:nvSpPr>
        <p:spPr>
          <a:xfrm>
            <a:off x="251520" y="824485"/>
            <a:ext cx="86769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29. Проверка итогового сочинения (изложения) участников итогового сочинения (изложения) осуществляется лицами, входящими в состав комиссии по проверке итогового сочинения (изложения), в соответствии с критериями оценивания итогового сочинения (изложения), разработанными Рособрнадзором. </a:t>
            </a:r>
          </a:p>
          <a:p>
            <a:pPr algn="just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проверки итогового сочинения (изложения) является "зачет" или "незачет".</a:t>
            </a:r>
          </a:p>
          <a:p>
            <a:pPr fontAlgn="base"/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Проверка итогового сочинения (изложения) и обработка материалов итогового сочинения (изложения) должны завершиться в следующие сроки: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итоговое сочинение (изложение), проведенное в основную дату проведения итогового сочинения (изложения) и в первую среду февраля, - не позднее чем через двенадцать календарных дней с соответствующей даты проведения итогового сочинения (изложения);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итоговое сочинение (изложение), проведенное во вторую среду апреля, а также в дополнительную дату, определенную Рособрнадзором в соответствии с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подпунктом 3 пункта 20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- не позднее чем через восемь календарных дней с даты проведения итогового сочинения (изложения).</a:t>
            </a:r>
            <a:endParaRPr lang="ru-RU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8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146539" y="43768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 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endParaRPr lang="ru-RU" b="1" u="sng" dirty="0" smtClean="0">
              <a:solidFill>
                <a:srgbClr val="FF9900"/>
              </a:solidFill>
              <a:latin typeface="PT Sans" panose="020B0503020203020204" pitchFamily="34" charset="-52"/>
            </a:endParaRPr>
          </a:p>
          <a:p>
            <a:pPr algn="ctr"/>
            <a:r>
              <a:rPr lang="ru-RU" b="1" u="sng" dirty="0" smtClean="0">
                <a:solidFill>
                  <a:srgbClr val="FF9900"/>
                </a:solidFill>
                <a:latin typeface="PT Sans" panose="020B0503020203020204" pitchFamily="34" charset="-52"/>
              </a:rPr>
              <a:t>Статья </a:t>
            </a:r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0F243-F8E9-575A-2E9C-8570A2FB6C81}"/>
              </a:ext>
            </a:extLst>
          </p:cNvPr>
          <p:cNvSpPr txBox="1"/>
          <p:nvPr/>
        </p:nvSpPr>
        <p:spPr>
          <a:xfrm>
            <a:off x="305526" y="1951672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основных образовательных программ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основного общего и среднего общего образования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основных профессиональных образовательных программ,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обязательной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39552" y="1318186"/>
            <a:ext cx="84952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ABB5E6-1380-0328-C3A4-D48439486C5A}"/>
              </a:ext>
            </a:extLst>
          </p:cNvPr>
          <p:cNvSpPr txBox="1"/>
          <p:nvPr/>
        </p:nvSpPr>
        <p:spPr>
          <a:xfrm>
            <a:off x="406841" y="3928109"/>
            <a:ext cx="85525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Итоговая аттестация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завершающая освоение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имеющих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государственную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аккредитацию основных образовательных программ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является государственной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C40325-D62A-4B74-B568-6B32C130D2B8}"/>
              </a:ext>
            </a:extLst>
          </p:cNvPr>
          <p:cNvSpPr/>
          <p:nvPr/>
        </p:nvSpPr>
        <p:spPr>
          <a:xfrm>
            <a:off x="2636252" y="6135377"/>
            <a:ext cx="6527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Об особенностях итоговой аттестации в организациях, осуществляющих образовательную деятельность, расположенных на территориях ДНР, ЛНР, Запорожской и Херсонской областей, см. </a:t>
            </a:r>
            <a: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hlinkClick r:id="rId4"/>
              </a:rPr>
              <a:t>ст. 5</a:t>
            </a:r>
            <a:r>
              <a:rPr lang="ru-RU" sz="1200" dirty="0">
                <a:solidFill>
                  <a:srgbClr val="392C69"/>
                </a:solidFill>
                <a:latin typeface="Times New Roman" panose="02020603050405020304" pitchFamily="18" charset="0"/>
              </a:rPr>
              <a:t> ФЗ от 17.02.2023 N 19-ФЗ.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35132" y="990899"/>
            <a:ext cx="87129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u="sng" dirty="0">
                <a:solidFill>
                  <a:srgbClr val="FF9900"/>
                </a:solidFill>
                <a:effectLst/>
                <a:latin typeface="PT Sans" panose="020B0503020203020204" pitchFamily="34" charset="-52"/>
                <a:hlinkClick r:id="rId2"/>
              </a:rPr>
              <a:t>Федеральный закон от 29.12.2012 N 273-ФЗ "Об образовании в Российской Федерации"</a:t>
            </a:r>
            <a:endParaRPr lang="ru-RU" b="1" i="0" u="sng" dirty="0">
              <a:solidFill>
                <a:srgbClr val="FF9900"/>
              </a:solidFill>
              <a:effectLst/>
              <a:latin typeface="PT Sans" panose="020B0503020203020204" pitchFamily="34" charset="-52"/>
            </a:endParaRPr>
          </a:p>
          <a:p>
            <a:pPr algn="ctr"/>
            <a:r>
              <a:rPr lang="ru-RU" b="1" u="sng" dirty="0">
                <a:solidFill>
                  <a:srgbClr val="FF9900"/>
                </a:solidFill>
                <a:latin typeface="PT Sans" panose="020B0503020203020204" pitchFamily="34" charset="-52"/>
              </a:rPr>
              <a:t>Статья 59.</a:t>
            </a:r>
            <a:r>
              <a:rPr lang="ru-RU" dirty="0">
                <a:solidFill>
                  <a:srgbClr val="FF9900"/>
                </a:solidFill>
                <a:latin typeface="PT Sans" panose="020B0503020203020204" pitchFamily="34" charset="-52"/>
              </a:rPr>
              <a:t>  </a:t>
            </a:r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Итоговая аттестация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4427984" y="-10640"/>
            <a:ext cx="4606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hlinkClick r:id="rId3"/>
              </a:rPr>
              <a:t>https://www.consultant.ru/document/cons_doc_LAW_140174/95d9ecc180e13e58ff632723375f109b36986b8c/</a:t>
            </a:r>
            <a:r>
              <a:rPr lang="ru-RU" sz="1600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524A86-2DAB-AA95-6D81-67B5EFB52B3E}"/>
              </a:ext>
            </a:extLst>
          </p:cNvPr>
          <p:cNvSpPr txBox="1"/>
          <p:nvPr/>
        </p:nvSpPr>
        <p:spPr>
          <a:xfrm>
            <a:off x="467544" y="212545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6. К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допускается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обучающийся,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имеющий академической задолженности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полном объеме выполнивший учебный план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95DC2-EF2C-B759-2F67-0D450D219AC5}"/>
              </a:ext>
            </a:extLst>
          </p:cNvPr>
          <p:cNvSpPr txBox="1"/>
          <p:nvPr/>
        </p:nvSpPr>
        <p:spPr>
          <a:xfrm>
            <a:off x="467544" y="4221088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7. Обучающиеся,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 прошедшие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государственной итоговой аттестации или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получившие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государственной итоговой аттестации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неудовлетворительные результаты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вправе пройти государственную итоговую аттестацию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в сроки, определяемые порядком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проведения государственной итоговой аттестации по соответствующим образовательным программам.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8E6CDDF-463A-F5A6-7AC3-274D4C5FDD33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Государственная итоговая аттестация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0ADA0C7B-D515-0EED-9433-6540FECF1ABD}"/>
              </a:ext>
            </a:extLst>
          </p:cNvPr>
          <p:cNvSpPr/>
          <p:nvPr/>
        </p:nvSpPr>
        <p:spPr>
          <a:xfrm>
            <a:off x="2123728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C348DC72-AAAD-F472-504F-BAE3DEA428EA}"/>
              </a:ext>
            </a:extLst>
          </p:cNvPr>
          <p:cNvSpPr/>
          <p:nvPr/>
        </p:nvSpPr>
        <p:spPr>
          <a:xfrm>
            <a:off x="6363816" y="83671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737FF38-6FE4-41D8-95CA-F2AFAF04417F}"/>
              </a:ext>
            </a:extLst>
          </p:cNvPr>
          <p:cNvSpPr/>
          <p:nvPr/>
        </p:nvSpPr>
        <p:spPr>
          <a:xfrm>
            <a:off x="1295636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6F6210-67D6-40A0-C955-8704CC5936AB}"/>
              </a:ext>
            </a:extLst>
          </p:cNvPr>
          <p:cNvSpPr/>
          <p:nvPr/>
        </p:nvSpPr>
        <p:spPr>
          <a:xfrm>
            <a:off x="5535724" y="146915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1EA4C-2753-9847-0694-02A3B382CB33}"/>
              </a:ext>
            </a:extLst>
          </p:cNvPr>
          <p:cNvSpPr txBox="1"/>
          <p:nvPr/>
        </p:nvSpPr>
        <p:spPr>
          <a:xfrm>
            <a:off x="1403648" y="142968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9 класс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6E1C80-7C53-D801-E992-AE5D854F8FBD}"/>
              </a:ext>
            </a:extLst>
          </p:cNvPr>
          <p:cNvSpPr txBox="1"/>
          <p:nvPr/>
        </p:nvSpPr>
        <p:spPr>
          <a:xfrm>
            <a:off x="5643736" y="147169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11 класс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4AE0EA-0A86-6592-0E2F-2AC82CDE43FD}"/>
              </a:ext>
            </a:extLst>
          </p:cNvPr>
          <p:cNvSpPr txBox="1"/>
          <p:nvPr/>
        </p:nvSpPr>
        <p:spPr>
          <a:xfrm>
            <a:off x="107504" y="4243738"/>
            <a:ext cx="43032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6128A9-C703-AA75-3BF6-DD47B7FD2166}"/>
              </a:ext>
            </a:extLst>
          </p:cNvPr>
          <p:cNvSpPr txBox="1"/>
          <p:nvPr/>
        </p:nvSpPr>
        <p:spPr>
          <a:xfrm>
            <a:off x="4498624" y="4243738"/>
            <a:ext cx="4785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https://docs.cntd.ru/document/1301373571</a:t>
            </a:r>
            <a:r>
              <a:rPr lang="ru-RU" sz="1600" dirty="0"/>
              <a:t> 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87BD09B-DBF3-BB15-15D0-27B1767A99B4}"/>
              </a:ext>
            </a:extLst>
          </p:cNvPr>
          <p:cNvSpPr/>
          <p:nvPr/>
        </p:nvSpPr>
        <p:spPr>
          <a:xfrm>
            <a:off x="3483496" y="4878618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C32EAF-1509-AC6E-453F-E81F48F8F4DE}"/>
              </a:ext>
            </a:extLst>
          </p:cNvPr>
          <p:cNvSpPr txBox="1"/>
          <p:nvPr/>
        </p:nvSpPr>
        <p:spPr>
          <a:xfrm>
            <a:off x="3591508" y="483914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34B703-73B6-E425-A3B9-5DFAD0F3FD6F}"/>
              </a:ext>
            </a:extLst>
          </p:cNvPr>
          <p:cNvSpPr txBox="1"/>
          <p:nvPr/>
        </p:nvSpPr>
        <p:spPr>
          <a:xfrm>
            <a:off x="431540" y="5483941"/>
            <a:ext cx="8280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0" i="0" dirty="0">
                <a:solidFill>
                  <a:srgbClr val="000000"/>
                </a:solidFill>
                <a:effectLst/>
                <a:latin typeface="Futura"/>
              </a:rPr>
              <a:t>Государственный выпускной экзамен по образовательным программам среднего общего образования или основного общего образования для определенных категорий лиц.</a:t>
            </a:r>
            <a:endParaRPr lang="ru-RU" sz="1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0C8E26-B513-3DC3-75FF-9E3C3BB80D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23" y="2054011"/>
            <a:ext cx="4188202" cy="2228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DDE209A-6A86-7EF4-C162-E670AFA4A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2889" y="2054010"/>
            <a:ext cx="4398153" cy="2211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C47F8E7-2059-8267-B22E-D01E628B429F}"/>
              </a:ext>
            </a:extLst>
          </p:cNvPr>
          <p:cNvSpPr txBox="1"/>
          <p:nvPr/>
        </p:nvSpPr>
        <p:spPr>
          <a:xfrm>
            <a:off x="6263680" y="461120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(с изменениями на 12 апреля 2024 года)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233/552</a:t>
            </a: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среднего общего образования»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B96CAF9-1F1C-E688-282F-D4A64DA40A24}"/>
              </a:ext>
            </a:extLst>
          </p:cNvPr>
          <p:cNvSpPr/>
          <p:nvPr/>
        </p:nvSpPr>
        <p:spPr>
          <a:xfrm>
            <a:off x="3131840" y="8620"/>
            <a:ext cx="3024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ГИА -11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83DE6E-7E31-45CF-AA39-D3637B733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772815"/>
            <a:ext cx="4176464" cy="48799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4B8445-EB77-6428-7DC0-7E7AFB69351D}"/>
              </a:ext>
            </a:extLst>
          </p:cNvPr>
          <p:cNvSpPr txBox="1"/>
          <p:nvPr/>
        </p:nvSpPr>
        <p:spPr>
          <a:xfrm>
            <a:off x="4499992" y="2420888"/>
            <a:ext cx="460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https://docs.cntd.ru/document/1301373571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22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404428" y="90287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</a:rPr>
              <a:t>ГИА-11 </a:t>
            </a:r>
          </a:p>
          <a:p>
            <a:r>
              <a:rPr lang="ru-RU" b="1" i="0" dirty="0" smtClean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Формы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проведения ГИА и участники ГИА</a:t>
            </a:r>
            <a:endParaRPr lang="ru-RU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220977D-29B4-B4D9-7241-462B75C215A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4185" y="1940982"/>
            <a:ext cx="856895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ru-RU" sz="2400" dirty="0"/>
              <a:t>8.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К ГИА допускаются лица, указанные в </a:t>
            </a:r>
            <a:r>
              <a:rPr lang="ru-RU" sz="2400" b="0" i="0" u="sng" dirty="0">
                <a:effectLst/>
                <a:hlinkClick r:id="rId2"/>
              </a:rPr>
              <a:t>пункте 7 Порядка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 (за исключением экстернов),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не имеющие академической задолженности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FF0000"/>
                </a:solidFill>
                <a:effectLst/>
              </a:rPr>
              <a:t>в полном объеме выполнившие учебный план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или индивидуальный учебный план (имеющие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удовлетворительных),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</a:rPr>
              <a:t>а также имеющие результат </a:t>
            </a:r>
            <a:r>
              <a:rPr lang="ru-RU" sz="2400" b="0" i="0" dirty="0">
                <a:solidFill>
                  <a:srgbClr val="FF0000"/>
                </a:solidFill>
                <a:effectLst/>
              </a:rPr>
              <a:t>"зачет" за итоговое сочинение </a:t>
            </a:r>
            <a:r>
              <a:rPr lang="ru-RU" sz="2400" b="0" i="0" dirty="0">
                <a:solidFill>
                  <a:srgbClr val="444444"/>
                </a:solidFill>
                <a:effectLst/>
              </a:rPr>
              <a:t>(изложение)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ABE3AAC5-6734-4226-46F2-CC253161528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20410571" y="2804346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6A04A5-95C8-301F-58B4-4FBD2D596AEB}"/>
              </a:ext>
            </a:extLst>
          </p:cNvPr>
          <p:cNvSpPr txBox="1"/>
          <p:nvPr/>
        </p:nvSpPr>
        <p:spPr>
          <a:xfrm>
            <a:off x="4950298" y="141761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ДОПУСК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146173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39360</TotalTime>
  <Words>1526</Words>
  <Application>Microsoft Office PowerPoint</Application>
  <PresentationFormat>Экран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Futura</vt:lpstr>
      <vt:lpstr>PT Sans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Учитель</cp:lastModifiedBy>
  <cp:revision>1276</cp:revision>
  <cp:lastPrinted>2020-09-26T10:10:14Z</cp:lastPrinted>
  <dcterms:created xsi:type="dcterms:W3CDTF">2013-02-06T07:02:31Z</dcterms:created>
  <dcterms:modified xsi:type="dcterms:W3CDTF">2025-02-07T10:30:47Z</dcterms:modified>
</cp:coreProperties>
</file>